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13716000" cx="24384000"/>
  <p:notesSz cx="6858000" cy="9144000"/>
  <p:embeddedFontLst>
    <p:embeddedFont>
      <p:font typeface="Book Antiqua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Gill Sans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illSans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ookAntiqu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BookAntiqua-italic.fntdata"/><Relationship Id="rId10" Type="http://schemas.openxmlformats.org/officeDocument/2006/relationships/slide" Target="slides/slide6.xml"/><Relationship Id="rId32" Type="http://schemas.openxmlformats.org/officeDocument/2006/relationships/font" Target="fonts/BookAntiqua-bold.fntdata"/><Relationship Id="rId13" Type="http://schemas.openxmlformats.org/officeDocument/2006/relationships/slide" Target="slides/slide9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34" Type="http://schemas.openxmlformats.org/officeDocument/2006/relationships/font" Target="fonts/BookAntiqua-boldItalic.fntdata"/><Relationship Id="rId15" Type="http://schemas.openxmlformats.org/officeDocument/2006/relationships/slide" Target="slides/slide11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39" Type="http://schemas.openxmlformats.org/officeDocument/2006/relationships/font" Target="fonts/GillSans-regular.fntdata"/><Relationship Id="rId16" Type="http://schemas.openxmlformats.org/officeDocument/2006/relationships/slide" Target="slides/slide12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</a:pPr>
            <a:fld id="{00000000-1234-1234-1234-123412341234}" type="slidenum">
              <a:rPr b="0" i="0" lang="en-US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5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went looking for it in the near-infrared, but didn’t find anything spectacular…until we had a look in the mid infrared. </a:t>
            </a:r>
            <a:endParaRPr/>
          </a:p>
        </p:txBody>
      </p:sp>
      <p:sp>
        <p:nvSpPr>
          <p:cNvPr id="277" name="Google Shape;277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reminiscing Andrew Berkeley …  decided to zoom the lens back a little in this talk. 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Trace the origins and thread of ideas as they evolve.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</a:pPr>
            <a:fld id="{00000000-1234-1234-1234-123412341234}" type="slidenum">
              <a:rPr b="0" i="0" lang="en-US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5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</a:pPr>
            <a:fld id="{00000000-1234-1234-1234-123412341234}" type="slidenum">
              <a:rPr b="0" i="0" lang="en-US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5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3" name="Google Shape;343;p25:notes"/>
          <p:cNvSpPr/>
          <p:nvPr>
            <p:ph idx="2" type="sldImg"/>
          </p:nvPr>
        </p:nvSpPr>
        <p:spPr>
          <a:xfrm>
            <a:off x="12192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4" name="Google Shape;344;p25:notes"/>
          <p:cNvSpPr txBox="1"/>
          <p:nvPr>
            <p:ph idx="1" type="body"/>
          </p:nvPr>
        </p:nvSpPr>
        <p:spPr>
          <a:xfrm>
            <a:off x="914400" y="4343400"/>
            <a:ext cx="5181600" cy="419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</a:pPr>
            <a:fld id="{00000000-1234-1234-1234-123412341234}" type="slidenum">
              <a:rPr b="0" i="0" lang="en-US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5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2" name="Google Shape;352;p26:notes"/>
          <p:cNvSpPr/>
          <p:nvPr>
            <p:ph idx="2" type="sldImg"/>
          </p:nvPr>
        </p:nvSpPr>
        <p:spPr>
          <a:xfrm>
            <a:off x="12192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3" name="Google Shape;353;p26:notes"/>
          <p:cNvSpPr txBox="1"/>
          <p:nvPr>
            <p:ph idx="1" type="body"/>
          </p:nvPr>
        </p:nvSpPr>
        <p:spPr>
          <a:xfrm>
            <a:off x="914400" y="4343400"/>
            <a:ext cx="5181600" cy="419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Remarkable thing was that for a $100 trashcan lid … I had the worlds’s best technology for imaging at the diffraction limit.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Why? Non-redundancy..</a:t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that dustbin lid on the last page must have been the best $300 dollars I ever spent.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this page you can see the results of dozens of papers.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date, there are 6 Nature/Science papers to come from this.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Outcomes span binaries, evolved stars, YSOs, &amp; hot star mass loss.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key point to make is that when we look at the universe at these scales, it becomes a dynamic place.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Everything is moving.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</a:pPr>
            <a:fld id="{00000000-1234-1234-1234-123412341234}" type="slidenum">
              <a:rPr b="0" i="0" lang="en-US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5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</a:pPr>
            <a:fld id="{00000000-1234-1234-1234-123412341234}" type="slidenum">
              <a:rPr b="0" i="0" lang="en-US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5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re" showMasterSp="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>
            <p:ph idx="2" type="pic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 showMasterSp="0">
  <p:cSld name="Photo - Vertical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>
            <p:ph idx="2" type="pic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indent="-322326" lvl="5" marL="2743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946001" y="13066276"/>
            <a:ext cx="479298" cy="47192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22326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1pPr>
            <a:lvl2pPr indent="-322326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0" type="dt"/>
          </p:nvPr>
        </p:nvSpPr>
        <p:spPr>
          <a:xfrm>
            <a:off x="2438401" y="12649200"/>
            <a:ext cx="5079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1" type="ftr"/>
          </p:nvPr>
        </p:nvSpPr>
        <p:spPr>
          <a:xfrm>
            <a:off x="8940801" y="12649200"/>
            <a:ext cx="77216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46001" y="13066276"/>
            <a:ext cx="479298" cy="47192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CE11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CE11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CE11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CE11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CE11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CE112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CE112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CE112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CE112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ctrTitle"/>
          </p:nvPr>
        </p:nvSpPr>
        <p:spPr>
          <a:xfrm>
            <a:off x="3657600" y="2133600"/>
            <a:ext cx="18694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subTitle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4264"/>
              <a:buFont typeface="Noto Sans Symbols"/>
              <a:buNone/>
              <a:defRPr/>
            </a:lvl1pPr>
            <a:lvl2pPr lvl="1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5pPr>
            <a:lvl6pPr lvl="5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lvl="6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lvl="7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lvl="8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0" type="dt"/>
          </p:nvPr>
        </p:nvSpPr>
        <p:spPr>
          <a:xfrm>
            <a:off x="26416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Gill Sans"/>
              <a:buNone/>
              <a:defRPr b="0" i="0" sz="50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1" type="ftr"/>
          </p:nvPr>
        </p:nvSpPr>
        <p:spPr>
          <a:xfrm>
            <a:off x="91440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Gill Sans"/>
              <a:buNone/>
              <a:defRPr b="0" i="0" sz="50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  <a:defRPr b="0" i="0" sz="5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0588351" y="12939276"/>
            <a:ext cx="479298" cy="47192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ill Sans"/>
              <a:buNone/>
              <a:defRPr b="0" i="0" sz="2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ill Sans"/>
              <a:buNone/>
              <a:defRPr b="0" i="0" sz="2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ill Sans"/>
              <a:buNone/>
              <a:defRPr b="0" i="0" sz="2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ill Sans"/>
              <a:buNone/>
              <a:defRPr b="0" i="0" sz="2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ill Sans"/>
              <a:buNone/>
              <a:defRPr b="0" i="0" sz="2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ill Sans"/>
              <a:buNone/>
              <a:defRPr b="0" i="0" sz="2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ill Sans"/>
              <a:buNone/>
              <a:defRPr b="0" i="0" sz="2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ill Sans"/>
              <a:buNone/>
              <a:defRPr b="0" i="0" sz="2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ill Sans"/>
              <a:buNone/>
              <a:defRPr b="0" i="0" sz="2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showMasterSp="0">
  <p:cSld name="Bulle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264396" y="1066800"/>
            <a:ext cx="19671804" cy="115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61848" lvl="0" marL="457200" algn="l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>
                <a:srgbClr val="535353"/>
              </a:buClr>
              <a:buSzPts val="5248"/>
              <a:buFont typeface="Gill Sans"/>
              <a:buChar char="•"/>
              <a:defRPr sz="6400"/>
            </a:lvl1pPr>
            <a:lvl2pPr indent="-561848" lvl="1" marL="914400" algn="l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>
                <a:srgbClr val="535353"/>
              </a:buClr>
              <a:buSzPts val="5248"/>
              <a:buFont typeface="Gill Sans"/>
              <a:buChar char="•"/>
              <a:defRPr sz="6400"/>
            </a:lvl2pPr>
            <a:lvl3pPr indent="-561848" lvl="2" marL="1371600" algn="l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>
                <a:srgbClr val="535353"/>
              </a:buClr>
              <a:buSzPts val="5248"/>
              <a:buFont typeface="Gill Sans"/>
              <a:buChar char="•"/>
              <a:defRPr sz="6400"/>
            </a:lvl3pPr>
            <a:lvl4pPr indent="-561848" lvl="3" marL="1828800" algn="l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>
                <a:srgbClr val="535353"/>
              </a:buClr>
              <a:buSzPts val="5248"/>
              <a:buFont typeface="Gill Sans"/>
              <a:buChar char="•"/>
              <a:defRPr sz="6400"/>
            </a:lvl4pPr>
            <a:lvl5pPr indent="-561848" lvl="4" marL="2286000" algn="l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>
                <a:srgbClr val="535353"/>
              </a:buClr>
              <a:buSzPts val="5248"/>
              <a:buFont typeface="Gill Sans"/>
              <a:buChar char="•"/>
              <a:defRPr sz="6400"/>
            </a:lvl5pPr>
            <a:lvl6pPr indent="-322326" lvl="5" marL="2743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 showMasterSp="0">
  <p:cSld name="Photo - 3 Up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>
            <p:ph idx="2" type="pic"/>
          </p:nvPr>
        </p:nvSpPr>
        <p:spPr>
          <a:xfrm>
            <a:off x="12420509" y="5714207"/>
            <a:ext cx="11023601" cy="8255001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9"/>
          <p:cNvSpPr/>
          <p:nvPr>
            <p:ph idx="3" type="pic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/>
          <p:nvPr>
            <p:ph idx="4" type="pic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Gill Sans"/>
              <a:buNone/>
              <a:defRPr sz="3800"/>
            </a:lvl1pPr>
            <a:lvl2pPr indent="-322326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indent="-322326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1476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  <a:defRPr b="0" i="0" sz="10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  <a:defRPr b="0" i="0" sz="10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  <a:defRPr b="0" i="0" sz="10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  <a:defRPr b="0" i="0" sz="10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  <a:defRPr b="0" i="0" sz="10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  <a:defRPr b="0" i="0" sz="10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  <a:defRPr b="0" i="0" sz="10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  <a:defRPr b="0" i="0" sz="10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  <a:defRPr b="0" i="0" sz="10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99364" lvl="0" marL="457200" marR="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4264"/>
              <a:buFont typeface="Gill Sans"/>
              <a:buChar char="•"/>
              <a:defRPr b="0" i="0" sz="5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99364" lvl="1" marL="914400" marR="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4264"/>
              <a:buFont typeface="Gill Sans"/>
              <a:buChar char="•"/>
              <a:defRPr b="0" i="0" sz="5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99364" lvl="2" marL="1371600" marR="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4264"/>
              <a:buFont typeface="Gill Sans"/>
              <a:buChar char="•"/>
              <a:defRPr b="0" i="0" sz="5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99364" lvl="3" marL="1828800" marR="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4264"/>
              <a:buFont typeface="Gill Sans"/>
              <a:buChar char="•"/>
              <a:defRPr b="0" i="0" sz="5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99364" lvl="4" marL="2286000" marR="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4264"/>
              <a:buFont typeface="Gill Sans"/>
              <a:buChar char="•"/>
              <a:defRPr b="0" i="0" sz="5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99364" lvl="5" marL="2743200" marR="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4264"/>
              <a:buFont typeface="Gill Sans"/>
              <a:buChar char="•"/>
              <a:defRPr b="0" i="0" sz="5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99364" lvl="6" marL="3200400" marR="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4264"/>
              <a:buFont typeface="Gill Sans"/>
              <a:buChar char="•"/>
              <a:defRPr b="0" i="0" sz="5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99364" lvl="7" marL="3657600" marR="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4264"/>
              <a:buFont typeface="Gill Sans"/>
              <a:buChar char="•"/>
              <a:defRPr b="0" i="0" sz="5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99364" lvl="8" marL="4114800" marR="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535353"/>
              </a:buClr>
              <a:buSzPts val="4264"/>
              <a:buFont typeface="Gill Sans"/>
              <a:buChar char="•"/>
              <a:defRPr b="0" i="0" sz="52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gif"/><Relationship Id="rId4" Type="http://schemas.openxmlformats.org/officeDocument/2006/relationships/image" Target="../media/image68.gif"/><Relationship Id="rId5" Type="http://schemas.openxmlformats.org/officeDocument/2006/relationships/image" Target="../media/image7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Relationship Id="rId5" Type="http://schemas.openxmlformats.org/officeDocument/2006/relationships/image" Target="../media/image66.png"/><Relationship Id="rId6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Relationship Id="rId5" Type="http://schemas.openxmlformats.org/officeDocument/2006/relationships/image" Target="../media/image3.jpg"/><Relationship Id="rId6" Type="http://schemas.openxmlformats.org/officeDocument/2006/relationships/image" Target="../media/image12.jpg"/><Relationship Id="rId7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7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Relationship Id="rId5" Type="http://schemas.openxmlformats.org/officeDocument/2006/relationships/image" Target="../media/image7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gif"/><Relationship Id="rId4" Type="http://schemas.openxmlformats.org/officeDocument/2006/relationships/image" Target="../media/image37.gif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1.gif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gif"/><Relationship Id="rId10" Type="http://schemas.openxmlformats.org/officeDocument/2006/relationships/image" Target="../media/image31.gif"/><Relationship Id="rId13" Type="http://schemas.openxmlformats.org/officeDocument/2006/relationships/image" Target="../media/image30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9.gif"/><Relationship Id="rId9" Type="http://schemas.openxmlformats.org/officeDocument/2006/relationships/image" Target="../media/image22.png"/><Relationship Id="rId15" Type="http://schemas.openxmlformats.org/officeDocument/2006/relationships/image" Target="../media/image29.png"/><Relationship Id="rId14" Type="http://schemas.openxmlformats.org/officeDocument/2006/relationships/image" Target="../media/image36.gif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25.gif"/><Relationship Id="rId8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49.png"/><Relationship Id="rId5" Type="http://schemas.openxmlformats.org/officeDocument/2006/relationships/image" Target="../media/image40.png"/><Relationship Id="rId6" Type="http://schemas.openxmlformats.org/officeDocument/2006/relationships/image" Target="../media/image23.gif"/><Relationship Id="rId7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50.png"/><Relationship Id="rId5" Type="http://schemas.openxmlformats.org/officeDocument/2006/relationships/image" Target="../media/image43.gif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image" Target="../media/image59.gif"/><Relationship Id="rId5" Type="http://schemas.openxmlformats.org/officeDocument/2006/relationships/image" Target="../media/image47.png"/><Relationship Id="rId6" Type="http://schemas.openxmlformats.org/officeDocument/2006/relationships/image" Target="../media/image54.png"/><Relationship Id="rId7" Type="http://schemas.openxmlformats.org/officeDocument/2006/relationships/image" Target="../media/image44.jpg"/><Relationship Id="rId8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rsq_red" id="55" name="Google Shape;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684" y="-3189321"/>
            <a:ext cx="21698631" cy="2169863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/>
        </p:nvSpPr>
        <p:spPr>
          <a:xfrm>
            <a:off x="1442375" y="10396019"/>
            <a:ext cx="493627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Red Square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C1C1C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Peter Tuthill / Palomar and Keck Observatories</a:t>
            </a:r>
            <a:endParaRPr/>
          </a:p>
        </p:txBody>
      </p:sp>
      <p:sp>
        <p:nvSpPr>
          <p:cNvPr id="57" name="Google Shape;57;p12"/>
          <p:cNvSpPr txBox="1"/>
          <p:nvPr/>
        </p:nvSpPr>
        <p:spPr>
          <a:xfrm>
            <a:off x="4631550" y="442538"/>
            <a:ext cx="15680575" cy="17645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The quest for coherence: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astrophysical imaging from interferometry to photonics</a:t>
            </a:r>
            <a:endParaRPr/>
          </a:p>
        </p:txBody>
      </p:sp>
      <p:sp>
        <p:nvSpPr>
          <p:cNvPr id="58" name="Google Shape;58;p12"/>
          <p:cNvSpPr txBox="1"/>
          <p:nvPr/>
        </p:nvSpPr>
        <p:spPr>
          <a:xfrm>
            <a:off x="18103704" y="2207124"/>
            <a:ext cx="4201471" cy="13952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ill Sans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Prof Peter Tuthill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ill Sans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University of Sydney</a:t>
            </a:r>
            <a:endParaRPr b="0" i="0" sz="4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ed and black swirls&#10;&#10;Description automatically generated" id="212" name="Google Shape;2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999"/>
            <a:ext cx="24395299" cy="121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19992096" y="12068041"/>
            <a:ext cx="4021752" cy="475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491"/>
              <a:buFont typeface="Gill Sans"/>
              <a:buNone/>
            </a:pPr>
            <a:r>
              <a:rPr b="1" i="0" lang="en-US" sz="2491" u="none" cap="none" strike="noStrike">
                <a:solidFill>
                  <a:srgbClr val="C1C1C1"/>
                </a:solidFill>
                <a:latin typeface="Gill Sans"/>
                <a:ea typeface="Gill Sans"/>
                <a:cs typeface="Gill Sans"/>
                <a:sym typeface="Gill Sans"/>
              </a:rPr>
              <a:t>Image: Peter Tuthill / Keck</a:t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883351" y="1172626"/>
            <a:ext cx="3430116" cy="859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82"/>
              <a:buFont typeface="Gill Sans"/>
              <a:buNone/>
            </a:pPr>
            <a:r>
              <a:rPr b="1" i="0" lang="en-US" sz="4982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WR 104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spirals in different colors&#10;&#10;Description automatically generated"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999"/>
            <a:ext cx="24395299" cy="121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883351" y="1172626"/>
            <a:ext cx="3430116" cy="859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82"/>
              <a:buFont typeface="Gill Sans"/>
              <a:buNone/>
            </a:pPr>
            <a:r>
              <a:rPr b="1" i="0" lang="en-US" sz="4982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WR 104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19992097" y="12068041"/>
            <a:ext cx="3984347" cy="475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491"/>
              <a:buFont typeface="Gill Sans"/>
              <a:buNone/>
            </a:pPr>
            <a:r>
              <a:rPr b="1" i="0" lang="en-US" sz="2491" u="none" cap="none" strike="noStrike">
                <a:solidFill>
                  <a:srgbClr val="C1C1C1"/>
                </a:solidFill>
                <a:latin typeface="Gill Sans"/>
                <a:ea typeface="Gill Sans"/>
                <a:cs typeface="Gill Sans"/>
                <a:sym typeface="Gill Sans"/>
              </a:rPr>
              <a:t>Image: Peter Tuthill / Keck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ed and black image of a red light&#10;&#10;Description automatically generated" id="226" name="Google Shape;2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999"/>
            <a:ext cx="24395299" cy="121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/>
        </p:nvSpPr>
        <p:spPr>
          <a:xfrm>
            <a:off x="18121860" y="12217660"/>
            <a:ext cx="5611454" cy="475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491"/>
              <a:buFont typeface="Gill Sans"/>
              <a:buNone/>
            </a:pPr>
            <a:r>
              <a:rPr b="1" i="0" lang="en-US" sz="2491" u="none" cap="none" strike="noStrike">
                <a:solidFill>
                  <a:srgbClr val="C1C1C1"/>
                </a:solidFill>
                <a:latin typeface="Gill Sans"/>
                <a:ea typeface="Gill Sans"/>
                <a:cs typeface="Gill Sans"/>
                <a:sym typeface="Gill Sans"/>
              </a:rPr>
              <a:t>Image: Peter Tuthill / Yinuo Han / NASA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883351" y="1172626"/>
            <a:ext cx="3430116" cy="859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82"/>
              <a:buFont typeface="Gill Sans"/>
              <a:buNone/>
            </a:pPr>
            <a:r>
              <a:rPr b="1" i="0" lang="en-US" sz="4982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WR 140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images of red and white lights&#10;&#10;Description automatically generated" id="233" name="Google Shape;2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999"/>
            <a:ext cx="24395299" cy="121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883351" y="1172626"/>
            <a:ext cx="3430116" cy="859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82"/>
              <a:buFont typeface="Gill Sans"/>
              <a:buNone/>
            </a:pPr>
            <a:r>
              <a:rPr b="1" i="0" lang="en-US" sz="4982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WR 140</a:t>
            </a:r>
            <a:endParaRPr/>
          </a:p>
        </p:txBody>
      </p:sp>
      <p:sp>
        <p:nvSpPr>
          <p:cNvPr id="235" name="Google Shape;235;p24"/>
          <p:cNvSpPr txBox="1"/>
          <p:nvPr/>
        </p:nvSpPr>
        <p:spPr>
          <a:xfrm>
            <a:off x="18121860" y="12217660"/>
            <a:ext cx="5517941" cy="475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491"/>
              <a:buFont typeface="Gill Sans"/>
              <a:buNone/>
            </a:pPr>
            <a:r>
              <a:rPr b="1" i="0" lang="en-US" sz="2491" u="none" cap="none" strike="noStrike">
                <a:solidFill>
                  <a:srgbClr val="C1C1C1"/>
                </a:solidFill>
                <a:latin typeface="Gill Sans"/>
                <a:ea typeface="Gill Sans"/>
                <a:cs typeface="Gill Sans"/>
                <a:sym typeface="Gill Sans"/>
              </a:rPr>
              <a:t>Image: Peter Tuthill / Yinuo Han / NASA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/>
        </p:nvSpPr>
        <p:spPr>
          <a:xfrm>
            <a:off x="9177216" y="5530759"/>
            <a:ext cx="24603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ook Antiqua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Lau et al. 2020</a:t>
            </a:r>
            <a:endParaRPr/>
          </a:p>
        </p:txBody>
      </p:sp>
      <p:sp>
        <p:nvSpPr>
          <p:cNvPr id="241" name="Google Shape;241;p25"/>
          <p:cNvSpPr txBox="1"/>
          <p:nvPr/>
        </p:nvSpPr>
        <p:spPr>
          <a:xfrm>
            <a:off x="190042" y="576093"/>
            <a:ext cx="124942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 Antiqua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WR112: many periods of continuous dust!</a:t>
            </a:r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6007" y="1770058"/>
            <a:ext cx="22181749" cy="88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diagram, radar chart&#10;&#10;Description automatically generated" id="247" name="Google Shape;2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2039" y="2488671"/>
            <a:ext cx="7706320" cy="77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3092" y="2488671"/>
            <a:ext cx="7706320" cy="77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145" y="2516624"/>
            <a:ext cx="7706320" cy="77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10625379" y="6341831"/>
            <a:ext cx="34073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Book Antiqua"/>
              <a:buNone/>
            </a:pPr>
            <a:r>
              <a:rPr b="0" i="1" lang="en-US" sz="1400" u="none" cap="none" strike="noStrike">
                <a:solidFill>
                  <a:srgbClr val="535353"/>
                </a:solidFill>
                <a:latin typeface="Book Antiqua"/>
                <a:ea typeface="Book Antiqua"/>
                <a:cs typeface="Book Antiqua"/>
                <a:sym typeface="Book Antiqua"/>
              </a:rPr>
              <a:t>Credit: Yinuo Han</a:t>
            </a:r>
            <a:endParaRPr/>
          </a:p>
        </p:txBody>
      </p:sp>
      <p:sp>
        <p:nvSpPr>
          <p:cNvPr id="251" name="Google Shape;251;p26"/>
          <p:cNvSpPr txBox="1"/>
          <p:nvPr/>
        </p:nvSpPr>
        <p:spPr>
          <a:xfrm>
            <a:off x="1194642" y="2116512"/>
            <a:ext cx="60700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Book Antiqua"/>
              <a:buNone/>
            </a:pPr>
            <a:r>
              <a:rPr b="1" i="0" lang="en-US" sz="2000" u="none" cap="none" strike="noStrike">
                <a:solidFill>
                  <a:srgbClr val="535353"/>
                </a:solidFill>
                <a:latin typeface="Book Antiqua"/>
                <a:ea typeface="Book Antiqua"/>
                <a:cs typeface="Book Antiqua"/>
                <a:sym typeface="Book Antiqua"/>
              </a:rPr>
              <a:t>Visualisation: inclined</a:t>
            </a:r>
            <a:endParaRPr/>
          </a:p>
        </p:txBody>
      </p:sp>
      <p:sp>
        <p:nvSpPr>
          <p:cNvPr id="252" name="Google Shape;252;p26"/>
          <p:cNvSpPr txBox="1"/>
          <p:nvPr/>
        </p:nvSpPr>
        <p:spPr>
          <a:xfrm>
            <a:off x="4887660" y="2116512"/>
            <a:ext cx="60700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Book Antiqua"/>
              <a:buNone/>
            </a:pPr>
            <a:r>
              <a:rPr b="1" i="0" lang="en-US" sz="2000" u="none" cap="none" strike="noStrike">
                <a:solidFill>
                  <a:srgbClr val="535353"/>
                </a:solidFill>
                <a:latin typeface="Book Antiqua"/>
                <a:ea typeface="Book Antiqua"/>
                <a:cs typeface="Book Antiqua"/>
                <a:sym typeface="Book Antiqua"/>
              </a:rPr>
              <a:t>Visualisation: face-on</a:t>
            </a:r>
            <a:endParaRPr/>
          </a:p>
        </p:txBody>
      </p:sp>
      <p:sp>
        <p:nvSpPr>
          <p:cNvPr id="253" name="Google Shape;253;p26"/>
          <p:cNvSpPr txBox="1"/>
          <p:nvPr/>
        </p:nvSpPr>
        <p:spPr>
          <a:xfrm>
            <a:off x="9046886" y="2116806"/>
            <a:ext cx="48134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Book Antiqua"/>
              <a:buNone/>
            </a:pPr>
            <a:r>
              <a:rPr b="1" i="0" lang="en-US" sz="2000" u="none" cap="none" strike="noStrike">
                <a:solidFill>
                  <a:srgbClr val="535353"/>
                </a:solidFill>
                <a:latin typeface="Book Antiqua"/>
                <a:ea typeface="Book Antiqua"/>
                <a:cs typeface="Book Antiqua"/>
                <a:sym typeface="Book Antiqua"/>
              </a:rPr>
              <a:t>Evolution in time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7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/>
        </p:nvSpPr>
        <p:spPr>
          <a:xfrm>
            <a:off x="18300615" y="10952369"/>
            <a:ext cx="27022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 Antiqua"/>
              <a:buNone/>
            </a:pPr>
            <a:r>
              <a:rPr b="0" i="1" lang="en-US" sz="28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Lau et al. 2020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ed and black image&#10;&#10;Description automatically generated" id="264" name="Google Shape;26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999"/>
            <a:ext cx="24395299" cy="121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883351" y="1172626"/>
            <a:ext cx="3430116" cy="859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82"/>
              <a:buFont typeface="Gill Sans"/>
              <a:buNone/>
            </a:pPr>
            <a:r>
              <a:rPr b="1" i="0" lang="en-US" sz="4982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WR 112</a:t>
            </a:r>
            <a:endParaRPr/>
          </a:p>
        </p:txBody>
      </p:sp>
      <p:sp>
        <p:nvSpPr>
          <p:cNvPr id="266" name="Google Shape;266;p28"/>
          <p:cNvSpPr txBox="1"/>
          <p:nvPr/>
        </p:nvSpPr>
        <p:spPr>
          <a:xfrm>
            <a:off x="18121860" y="12217660"/>
            <a:ext cx="6262140" cy="475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491"/>
              <a:buFont typeface="Gill Sans"/>
              <a:buNone/>
            </a:pPr>
            <a:r>
              <a:rPr b="1" i="0" lang="en-US" sz="2491" u="none" cap="none" strike="noStrike">
                <a:solidFill>
                  <a:srgbClr val="C1C1C1"/>
                </a:solidFill>
                <a:latin typeface="Gill Sans"/>
                <a:ea typeface="Gill Sans"/>
                <a:cs typeface="Gill Sans"/>
                <a:sym typeface="Gill Sans"/>
              </a:rPr>
              <a:t>Image: Peter Tuthill / Yinuo Han / Ryan Lau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ed and white swirls&#10;&#10;Description automatically generated" id="271" name="Google Shape;2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999"/>
            <a:ext cx="24395299" cy="121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/>
        </p:nvSpPr>
        <p:spPr>
          <a:xfrm>
            <a:off x="883351" y="1172626"/>
            <a:ext cx="3430116" cy="859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82"/>
              <a:buFont typeface="Gill Sans"/>
              <a:buNone/>
            </a:pPr>
            <a:r>
              <a:rPr b="1" i="0" lang="en-US" sz="4982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WR 112</a:t>
            </a:r>
            <a:endParaRPr/>
          </a:p>
        </p:txBody>
      </p:sp>
      <p:sp>
        <p:nvSpPr>
          <p:cNvPr id="273" name="Google Shape;273;p29"/>
          <p:cNvSpPr txBox="1"/>
          <p:nvPr/>
        </p:nvSpPr>
        <p:spPr>
          <a:xfrm>
            <a:off x="18121860" y="12217660"/>
            <a:ext cx="6079012" cy="475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491"/>
              <a:buFont typeface="Gill Sans"/>
              <a:buNone/>
            </a:pPr>
            <a:r>
              <a:rPr b="1" i="0" lang="en-US" sz="2491" u="none" cap="none" strike="noStrike">
                <a:solidFill>
                  <a:srgbClr val="C1C1C1"/>
                </a:solidFill>
                <a:latin typeface="Gill Sans"/>
                <a:ea typeface="Gill Sans"/>
                <a:cs typeface="Gill Sans"/>
                <a:sym typeface="Gill Sans"/>
              </a:rPr>
              <a:t>Image: Peter Tuthill / Yinuo Han / Ryan Lau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0"/>
          <p:cNvPicPr preferRelativeResize="0"/>
          <p:nvPr/>
        </p:nvPicPr>
        <p:blipFill rotWithShape="1">
          <a:blip r:embed="rId3">
            <a:alphaModFix/>
          </a:blip>
          <a:srcRect b="0" l="0" r="0" t="93747"/>
          <a:stretch/>
        </p:blipFill>
        <p:spPr>
          <a:xfrm>
            <a:off x="971550" y="1866068"/>
            <a:ext cx="22440900" cy="43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b="76800" l="0" r="0" t="0"/>
          <a:stretch/>
        </p:blipFill>
        <p:spPr>
          <a:xfrm>
            <a:off x="971550" y="328950"/>
            <a:ext cx="22440900" cy="1608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ge23image1728" id="281" name="Google Shape;281;p30"/>
          <p:cNvPicPr preferRelativeResize="0"/>
          <p:nvPr/>
        </p:nvPicPr>
        <p:blipFill rotWithShape="1">
          <a:blip r:embed="rId4">
            <a:alphaModFix/>
          </a:blip>
          <a:srcRect b="37740" l="35700" r="32703" t="20212"/>
          <a:stretch/>
        </p:blipFill>
        <p:spPr>
          <a:xfrm>
            <a:off x="16225711" y="6392949"/>
            <a:ext cx="1092526" cy="145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5">
            <a:alphaModFix/>
          </a:blip>
          <a:srcRect b="24156" l="23090" r="29236" t="12535"/>
          <a:stretch/>
        </p:blipFill>
        <p:spPr>
          <a:xfrm>
            <a:off x="11674556" y="2217149"/>
            <a:ext cx="10451348" cy="1032256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20174569" y="10861313"/>
            <a:ext cx="18565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arcsec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16225711" y="12790610"/>
            <a:ext cx="2426374" cy="920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Book Antiqua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Near IR</a:t>
            </a:r>
            <a:endParaRPr/>
          </a:p>
        </p:txBody>
      </p:sp>
      <p:sp>
        <p:nvSpPr>
          <p:cNvPr id="285" name="Google Shape;285;p30"/>
          <p:cNvSpPr/>
          <p:nvPr/>
        </p:nvSpPr>
        <p:spPr>
          <a:xfrm>
            <a:off x="15536827" y="12746879"/>
            <a:ext cx="3115258" cy="752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ook Antiqua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Mid IR</a:t>
            </a:r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024" y="2584684"/>
            <a:ext cx="9700884" cy="8276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0"/>
          <p:cNvCxnSpPr/>
          <p:nvPr/>
        </p:nvCxnSpPr>
        <p:spPr>
          <a:xfrm flipH="1" rot="10800000">
            <a:off x="3714058" y="6219962"/>
            <a:ext cx="5760000" cy="432000"/>
          </a:xfrm>
          <a:prstGeom prst="straightConnector1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p30"/>
          <p:cNvSpPr/>
          <p:nvPr/>
        </p:nvSpPr>
        <p:spPr>
          <a:xfrm>
            <a:off x="3921006" y="5559506"/>
            <a:ext cx="1790856" cy="179085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7429762" y="5617592"/>
            <a:ext cx="1316644" cy="131664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7286140" y="6000166"/>
            <a:ext cx="551496" cy="55149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0"/>
          <p:cNvSpPr/>
          <p:nvPr/>
        </p:nvSpPr>
        <p:spPr>
          <a:xfrm>
            <a:off x="7740524" y="6050316"/>
            <a:ext cx="551496" cy="55149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0"/>
          <p:cNvSpPr/>
          <p:nvPr/>
        </p:nvSpPr>
        <p:spPr>
          <a:xfrm>
            <a:off x="8082312" y="5774568"/>
            <a:ext cx="551496" cy="55149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8194910" y="6160214"/>
            <a:ext cx="551496" cy="55149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30"/>
          <p:cNvCxnSpPr/>
          <p:nvPr/>
        </p:nvCxnSpPr>
        <p:spPr>
          <a:xfrm rot="10800000">
            <a:off x="10388011" y="2723901"/>
            <a:ext cx="6509982" cy="4499142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95" name="Google Shape;295;p30"/>
          <p:cNvCxnSpPr/>
          <p:nvPr/>
        </p:nvCxnSpPr>
        <p:spPr>
          <a:xfrm flipH="1">
            <a:off x="10388011" y="7223042"/>
            <a:ext cx="6509982" cy="2951268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" name="Google Shape;296;p30"/>
          <p:cNvCxnSpPr/>
          <p:nvPr/>
        </p:nvCxnSpPr>
        <p:spPr>
          <a:xfrm>
            <a:off x="20340152" y="12001872"/>
            <a:ext cx="142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97" name="Google Shape;297;p30"/>
          <p:cNvSpPr txBox="1"/>
          <p:nvPr/>
        </p:nvSpPr>
        <p:spPr>
          <a:xfrm>
            <a:off x="658119" y="11091587"/>
            <a:ext cx="1079248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4000"/>
              <a:buFont typeface="Book Antiqua"/>
              <a:buNone/>
            </a:pPr>
            <a:r>
              <a:rPr b="1" i="0" lang="en-US" sz="4000" u="none" cap="none" strike="noStrike">
                <a:solidFill>
                  <a:srgbClr val="535353"/>
                </a:solidFill>
                <a:latin typeface="Book Antiqua"/>
                <a:ea typeface="Book Antiqua"/>
                <a:cs typeface="Book Antiqua"/>
                <a:sym typeface="Book Antiqua"/>
              </a:rPr>
              <a:t>WC + WN</a:t>
            </a:r>
            <a:r>
              <a:rPr b="0" i="0" lang="en-US" sz="4000" u="none" cap="none" strike="noStrike">
                <a:solidFill>
                  <a:srgbClr val="535353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b="0" i="1" lang="en-US" sz="2800" u="none" cap="none" strike="noStrike">
                <a:solidFill>
                  <a:srgbClr val="535353"/>
                </a:solidFill>
                <a:latin typeface="Book Antiqua"/>
                <a:ea typeface="Book Antiqua"/>
                <a:cs typeface="Book Antiqua"/>
                <a:sym typeface="Book Antiqua"/>
              </a:rPr>
              <a:t>(Callingham et al. 2020)</a:t>
            </a:r>
            <a:endParaRPr b="1" i="1" sz="2800" u="none" cap="none" strike="noStrike">
              <a:solidFill>
                <a:srgbClr val="535353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-685800" lvl="0" marL="685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535353"/>
                </a:solidFill>
                <a:latin typeface="Book Antiqua"/>
                <a:ea typeface="Book Antiqua"/>
                <a:cs typeface="Book Antiqua"/>
                <a:sym typeface="Book Antiqua"/>
              </a:rPr>
              <a:t>Shock front imaged in radio </a:t>
            </a:r>
            <a:r>
              <a:rPr b="0" i="1" lang="en-US" sz="2800" u="none" cap="none" strike="noStrike">
                <a:solidFill>
                  <a:srgbClr val="535353"/>
                </a:solidFill>
                <a:latin typeface="Book Antiqua"/>
                <a:ea typeface="Book Antiqua"/>
                <a:cs typeface="Book Antiqua"/>
                <a:sym typeface="Book Antiqua"/>
              </a:rPr>
              <a:t>(Marcote et al. 2021)</a:t>
            </a:r>
            <a:endParaRPr b="0" i="1" sz="4000" u="none" cap="none" strike="noStrike">
              <a:solidFill>
                <a:srgbClr val="535353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-685800" lvl="0" marL="685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535353"/>
                </a:solidFill>
                <a:latin typeface="Book Antiqua"/>
                <a:ea typeface="Book Antiqua"/>
                <a:cs typeface="Book Antiqua"/>
                <a:sym typeface="Book Antiqua"/>
              </a:rPr>
              <a:t>Binary detected in near-IR </a:t>
            </a:r>
            <a:r>
              <a:rPr b="0" i="1" lang="en-US" sz="2800" u="none" cap="none" strike="noStrike">
                <a:solidFill>
                  <a:srgbClr val="535353"/>
                </a:solidFill>
                <a:latin typeface="Book Antiqua"/>
                <a:ea typeface="Book Antiqua"/>
                <a:cs typeface="Book Antiqua"/>
                <a:sym typeface="Book Antiqua"/>
              </a:rPr>
              <a:t>(Han et al. 2020)</a:t>
            </a:r>
            <a:endParaRPr b="0" i="1" sz="4000" u="none" cap="none" strike="noStrike">
              <a:solidFill>
                <a:srgbClr val="535353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eckssubarusunset" id="63" name="Google Shape;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8444" y="0"/>
            <a:ext cx="24552443" cy="16342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f0021" id="64" name="Google Shape;6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01174" y="607243"/>
            <a:ext cx="8074406" cy="6055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f0020" id="65" name="Google Shape;6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01174" y="7038089"/>
            <a:ext cx="8074406" cy="6055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physics.usyd.edu.au/~gekko/pt_keckmask.jpg" id="66" name="Google Shape;6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0594" y="7052954"/>
            <a:ext cx="9061406" cy="6040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02365.JPG" id="67" name="Google Shape;67;p13"/>
          <p:cNvPicPr preferRelativeResize="0"/>
          <p:nvPr/>
        </p:nvPicPr>
        <p:blipFill rotWithShape="1">
          <a:blip r:embed="rId7">
            <a:alphaModFix/>
          </a:blip>
          <a:srcRect b="23093" l="9611" r="15783" t="10591"/>
          <a:stretch/>
        </p:blipFill>
        <p:spPr>
          <a:xfrm>
            <a:off x="3130594" y="622109"/>
            <a:ext cx="9061406" cy="604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red and orange light&#10;&#10;Description automatically generated with medium confidence" id="303" name="Google Shape;3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999"/>
            <a:ext cx="24395299" cy="121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 txBox="1"/>
          <p:nvPr/>
        </p:nvSpPr>
        <p:spPr>
          <a:xfrm>
            <a:off x="883351" y="1172626"/>
            <a:ext cx="3430116" cy="859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82"/>
              <a:buFont typeface="Gill Sans"/>
              <a:buNone/>
            </a:pPr>
            <a:r>
              <a:rPr b="1" i="0" lang="en-US" sz="4982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Apep</a:t>
            </a:r>
            <a:endParaRPr b="1" i="0" sz="4982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18121860" y="12217660"/>
            <a:ext cx="5714194" cy="475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491"/>
              <a:buFont typeface="Gill Sans"/>
              <a:buNone/>
            </a:pPr>
            <a:r>
              <a:rPr b="1" i="0" lang="en-US" sz="2491" u="none" cap="none" strike="noStrike">
                <a:solidFill>
                  <a:srgbClr val="C1C1C1"/>
                </a:solidFill>
                <a:latin typeface="Gill Sans"/>
                <a:ea typeface="Gill Sans"/>
                <a:cs typeface="Gill Sans"/>
                <a:sym typeface="Gill Sans"/>
              </a:rPr>
              <a:t>Image: Peter Tuthill / Yinuo Han / ESO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images of a red and white circle&#10;&#10;Description automatically generated" id="310" name="Google Shape;3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999"/>
            <a:ext cx="24395299" cy="121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/>
          <p:nvPr/>
        </p:nvSpPr>
        <p:spPr>
          <a:xfrm>
            <a:off x="883351" y="1172626"/>
            <a:ext cx="3430116" cy="859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82"/>
              <a:buFont typeface="Gill Sans"/>
              <a:buNone/>
            </a:pPr>
            <a:r>
              <a:rPr b="1" i="0" lang="en-US" sz="4982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Apep</a:t>
            </a:r>
            <a:endParaRPr b="1" i="0" sz="4982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18121860" y="12217660"/>
            <a:ext cx="5761071" cy="475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491"/>
              <a:buFont typeface="Gill Sans"/>
              <a:buNone/>
            </a:pPr>
            <a:r>
              <a:rPr b="1" i="0" lang="en-US" sz="2491" u="none" cap="none" strike="noStrike">
                <a:solidFill>
                  <a:srgbClr val="C1C1C1"/>
                </a:solidFill>
                <a:latin typeface="Gill Sans"/>
                <a:ea typeface="Gill Sans"/>
                <a:cs typeface="Gill Sans"/>
                <a:sym typeface="Gill Sans"/>
              </a:rPr>
              <a:t>Image: Peter Tuthill / Yinuo Han / ESO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0" y="0"/>
            <a:ext cx="24384000" cy="142844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close up of a red and orange light&#10;&#10;Description automatically generated with medium confidence" id="318" name="Google Shape;31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97656"/>
            <a:ext cx="17299289" cy="864964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/>
          <p:cNvSpPr txBox="1"/>
          <p:nvPr/>
        </p:nvSpPr>
        <p:spPr>
          <a:xfrm>
            <a:off x="19447727" y="12850461"/>
            <a:ext cx="49362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C1C1C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Image: Peter Tuthill  / ESO</a:t>
            </a:r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11671139" y="498895"/>
            <a:ext cx="1601400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5400"/>
              <a:buFont typeface="Gill Sans"/>
              <a:buNone/>
            </a:pPr>
            <a:r>
              <a:rPr b="0" i="0" lang="en-US" sz="5400" u="none" cap="none" strike="noStrike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Apep</a:t>
            </a:r>
            <a:endParaRPr b="0" i="0" sz="5400" u="none" cap="none" strike="noStrike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1" name="Google Shape;32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99289" y="3780122"/>
            <a:ext cx="7084711" cy="7084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/>
          <p:nvPr/>
        </p:nvSpPr>
        <p:spPr>
          <a:xfrm>
            <a:off x="0" y="0"/>
            <a:ext cx="24384000" cy="132505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34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descr="A close up of a red and orange light&#10;&#10;Description automatically generated with medium confidence" id="328" name="Google Shape;3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1161" y="852839"/>
            <a:ext cx="25726322" cy="1286316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4"/>
          <p:cNvSpPr txBox="1"/>
          <p:nvPr/>
        </p:nvSpPr>
        <p:spPr>
          <a:xfrm>
            <a:off x="19447727" y="12850461"/>
            <a:ext cx="49362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C1C1C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Image: Peter Tuthill  / ESO</a:t>
            </a:r>
            <a:endParaRPr/>
          </a:p>
        </p:txBody>
      </p:sp>
      <p:sp>
        <p:nvSpPr>
          <p:cNvPr id="330" name="Google Shape;330;p34"/>
          <p:cNvSpPr txBox="1"/>
          <p:nvPr/>
        </p:nvSpPr>
        <p:spPr>
          <a:xfrm>
            <a:off x="1442375" y="498895"/>
            <a:ext cx="22058924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5400"/>
              <a:buFont typeface="Gill Sans"/>
              <a:buNone/>
            </a:pPr>
            <a:r>
              <a:rPr b="0" i="0" lang="en-US" sz="5400" u="none" cap="none" strike="noStrike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The quest for coherence: astrophysical imaging from interferometry to photonics</a:t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10091265" y="1900601"/>
            <a:ext cx="4201471" cy="1395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4400"/>
              <a:buFont typeface="Gill Sans"/>
              <a:buNone/>
            </a:pPr>
            <a:r>
              <a:rPr b="1" i="0" lang="en-US" sz="4400" u="none" cap="none" strike="noStrike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Prof Peter Tuthill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4000"/>
              <a:buFont typeface="Gill Sans"/>
              <a:buNone/>
            </a:pPr>
            <a:r>
              <a:rPr b="0" i="0" lang="en-US" sz="4000" u="none" cap="none" strike="noStrike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University of Sydney</a:t>
            </a:r>
            <a:endParaRPr b="0" i="0" sz="4000" u="none" cap="none" strike="noStrike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Gill Sans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rsq_red" id="337" name="Google Shape;3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684" y="-3189321"/>
            <a:ext cx="21698631" cy="2169863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 txBox="1"/>
          <p:nvPr/>
        </p:nvSpPr>
        <p:spPr>
          <a:xfrm>
            <a:off x="1442375" y="10396019"/>
            <a:ext cx="493627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Red Square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C1C1C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Peter Tuthill / Palomar and Keck Observatories</a:t>
            </a:r>
            <a:endParaRPr/>
          </a:p>
        </p:txBody>
      </p:sp>
      <p:sp>
        <p:nvSpPr>
          <p:cNvPr id="339" name="Google Shape;339;p35"/>
          <p:cNvSpPr txBox="1"/>
          <p:nvPr/>
        </p:nvSpPr>
        <p:spPr>
          <a:xfrm>
            <a:off x="4631550" y="442538"/>
            <a:ext cx="15680575" cy="17645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The quest for coherence: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astrophysical imaging from interferometry to photonics</a:t>
            </a:r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18103704" y="2207124"/>
            <a:ext cx="4201471" cy="13952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ill Sans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Prof Peter Tuthill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ill Sans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University of Sydney</a:t>
            </a:r>
            <a:endParaRPr b="0" i="0" sz="4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Gill Sans"/>
              <a:buNone/>
            </a:pPr>
            <a:r>
              <a:rPr lang="en-US"/>
              <a:t>RED SQUARE - 3D STRUCTURE</a:t>
            </a:r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3474720"/>
            <a:ext cx="7879080" cy="787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96360" y="3474720"/>
            <a:ext cx="7879080" cy="787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7280" y="3474720"/>
            <a:ext cx="7879080" cy="787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pernova 1987A: Halo for a Vanished Star" id="355" name="Google Shape;35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0"/>
            <a:ext cx="11598276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 rot="-5400000">
            <a:off x="-452828" y="6304002"/>
            <a:ext cx="28956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600"/>
              <a:buFont typeface="Comic Sans MS"/>
              <a:buNone/>
            </a:pPr>
            <a:r>
              <a:rPr b="1" i="0" lang="en-US" sz="6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FFT</a:t>
            </a:r>
            <a:endParaRPr/>
          </a:p>
        </p:txBody>
      </p:sp>
      <p:cxnSp>
        <p:nvCxnSpPr>
          <p:cNvPr id="74" name="Google Shape;74;p14"/>
          <p:cNvCxnSpPr/>
          <p:nvPr/>
        </p:nvCxnSpPr>
        <p:spPr>
          <a:xfrm>
            <a:off x="1565554" y="5896676"/>
            <a:ext cx="24065" cy="289560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pic>
        <p:nvPicPr>
          <p:cNvPr descr="movie_speckles15_OPT"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674" y="1492950"/>
            <a:ext cx="5851526" cy="5851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ie_powspec15_OPT"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0674" y="7727951"/>
            <a:ext cx="5851526" cy="5851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bels_a" id="77" name="Google Shape;77;p14"/>
          <p:cNvPicPr preferRelativeResize="0"/>
          <p:nvPr/>
        </p:nvPicPr>
        <p:blipFill rotWithShape="1">
          <a:blip r:embed="rId5">
            <a:alphaModFix/>
          </a:blip>
          <a:srcRect b="0" l="0" r="78363" t="0"/>
          <a:stretch/>
        </p:blipFill>
        <p:spPr>
          <a:xfrm>
            <a:off x="-8016" y="498895"/>
            <a:ext cx="1780674" cy="80930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967648" y="282325"/>
            <a:ext cx="17232281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Gill Sans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Long Baseline Interferometry within a single (large) mirror…</a:t>
            </a:r>
            <a:endParaRPr b="1" i="0" sz="5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80265" y="1510057"/>
            <a:ext cx="7940842" cy="561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05109" y="7120820"/>
            <a:ext cx="6491154" cy="6458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4"/>
          <p:cNvCxnSpPr/>
          <p:nvPr/>
        </p:nvCxnSpPr>
        <p:spPr>
          <a:xfrm flipH="1" rot="10800000">
            <a:off x="7640216" y="5115486"/>
            <a:ext cx="1768477" cy="5015102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82" name="Google Shape;82;p14"/>
          <p:cNvCxnSpPr/>
          <p:nvPr/>
        </p:nvCxnSpPr>
        <p:spPr>
          <a:xfrm>
            <a:off x="7640216" y="10347158"/>
            <a:ext cx="1768477" cy="48126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pic>
        <p:nvPicPr>
          <p:cNvPr descr="A screenshot of a computer screen&#10;&#10;Description automatically generated" id="83" name="Google Shape;83;p14"/>
          <p:cNvPicPr preferRelativeResize="0"/>
          <p:nvPr/>
        </p:nvPicPr>
        <p:blipFill rotWithShape="1">
          <a:blip r:embed="rId8">
            <a:alphaModFix/>
          </a:blip>
          <a:srcRect b="19841" l="1759" r="86397" t="21611"/>
          <a:stretch/>
        </p:blipFill>
        <p:spPr>
          <a:xfrm>
            <a:off x="18705143" y="1432484"/>
            <a:ext cx="4608058" cy="11389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4"/>
          <p:cNvCxnSpPr/>
          <p:nvPr/>
        </p:nvCxnSpPr>
        <p:spPr>
          <a:xfrm flipH="1" rot="10800000">
            <a:off x="16733284" y="5896676"/>
            <a:ext cx="1768477" cy="1169753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85" name="Google Shape;85;p14"/>
          <p:cNvCxnSpPr/>
          <p:nvPr/>
        </p:nvCxnSpPr>
        <p:spPr>
          <a:xfrm>
            <a:off x="16745486" y="7344476"/>
            <a:ext cx="1756275" cy="961324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6" name="Google Shape;86;p14"/>
          <p:cNvSpPr txBox="1"/>
          <p:nvPr/>
        </p:nvSpPr>
        <p:spPr>
          <a:xfrm rot="-5400000">
            <a:off x="22781097" y="2660720"/>
            <a:ext cx="204665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ill Sans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April</a:t>
            </a:r>
            <a:endParaRPr b="0" i="0" sz="5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4"/>
          <p:cNvSpPr txBox="1"/>
          <p:nvPr/>
        </p:nvSpPr>
        <p:spPr>
          <a:xfrm rot="-5400000">
            <a:off x="22325176" y="5876725"/>
            <a:ext cx="154893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ill Sans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June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4800"/>
              <a:buFont typeface="Gill Sans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ill Sans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June</a:t>
            </a:r>
            <a:endParaRPr b="0" i="0" sz="5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" name="Google Shape;88;p14"/>
          <p:cNvSpPr txBox="1"/>
          <p:nvPr/>
        </p:nvSpPr>
        <p:spPr>
          <a:xfrm rot="-5400000">
            <a:off x="22246462" y="10238215"/>
            <a:ext cx="33712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ill Sans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September</a:t>
            </a:r>
            <a:endParaRPr b="0" i="0" sz="5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18705143" y="1510057"/>
            <a:ext cx="2600599" cy="584775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50 mas</a:t>
            </a:r>
            <a:endParaRPr/>
          </a:p>
        </p:txBody>
      </p:sp>
      <p:cxnSp>
        <p:nvCxnSpPr>
          <p:cNvPr id="90" name="Google Shape;90;p14"/>
          <p:cNvCxnSpPr/>
          <p:nvPr/>
        </p:nvCxnSpPr>
        <p:spPr>
          <a:xfrm>
            <a:off x="19439957" y="2287325"/>
            <a:ext cx="1130969" cy="0"/>
          </a:xfrm>
          <a:prstGeom prst="straightConnector1">
            <a:avLst/>
          </a:prstGeom>
          <a:noFill/>
          <a:ln cap="flat" cmpd="sng" w="698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-9699" y="0"/>
            <a:ext cx="24698498" cy="140876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http://www.physics.usyd.edu.au/~gekko/pinwheel/sstack_rainbow.gif"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3460" y="6946115"/>
            <a:ext cx="7172068" cy="717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50645" y="7875416"/>
            <a:ext cx="6291494" cy="587552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256256" y="556842"/>
            <a:ext cx="2536979" cy="1826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WR 104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11 epochs</a:t>
            </a:r>
            <a:endParaRPr b="1" i="0" sz="2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K-band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Keck Masking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9360073" y="10092115"/>
            <a:ext cx="2600599" cy="584775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Gill Sans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17    years</a:t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266007" y="12795327"/>
            <a:ext cx="6158856" cy="646331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Tuthilll et al Nature 2001, 2008</a:t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9148769" y="10813180"/>
            <a:ext cx="3266959" cy="466522"/>
          </a:xfrm>
          <a:prstGeom prst="rightArrow">
            <a:avLst>
              <a:gd fmla="val 32000" name="adj1"/>
              <a:gd fmla="val 87752" name="adj2"/>
            </a:avLst>
          </a:prstGeom>
          <a:solidFill>
            <a:srgbClr val="FFFF00"/>
          </a:solidFill>
          <a:ln>
            <a:noFill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8759337" y="12499615"/>
            <a:ext cx="4726305" cy="646331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Soulain et al A&amp;A 2016</a:t>
            </a:r>
            <a:endParaRPr/>
          </a:p>
        </p:txBody>
      </p:sp>
      <p:pic>
        <p:nvPicPr>
          <p:cNvPr descr="mv" id="104" name="Google Shape;10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8915" y="556842"/>
            <a:ext cx="6301158" cy="630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96121" y="164325"/>
            <a:ext cx="91440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18697285" y="10330996"/>
            <a:ext cx="5028989" cy="964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WR 104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Adaptive Optics, SPHERE/ESO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521936" y="9417925"/>
            <a:ext cx="2536979" cy="964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Stacked image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Keck Masking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-9699" y="0"/>
            <a:ext cx="24698498" cy="140876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Gill Sans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movie_10216_OPT"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3079" y="147755"/>
            <a:ext cx="6075922" cy="607592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11980465" y="13066276"/>
            <a:ext cx="410369" cy="47192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2400"/>
              <a:buFont typeface="Gill Sans"/>
              <a:buNone/>
            </a:pPr>
            <a:fld id="{00000000-1234-1234-1234-123412341234}" type="slidenum">
              <a:rPr lang="en-US">
                <a:solidFill>
                  <a:srgbClr val="CE1126"/>
                </a:solidFill>
              </a:rPr>
              <a:t>‹#›</a:t>
            </a:fld>
            <a:endParaRPr>
              <a:solidFill>
                <a:srgbClr val="CE1126"/>
              </a:solidFill>
            </a:endParaRPr>
          </a:p>
        </p:txBody>
      </p:sp>
      <p:pic>
        <p:nvPicPr>
          <p:cNvPr descr="movie_wr112b_OPT" id="115" name="Google Shape;1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9704" y="4560060"/>
            <a:ext cx="4572002" cy="4572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_map" id="116" name="Google Shape;116;p16"/>
          <p:cNvPicPr preferRelativeResize="0"/>
          <p:nvPr/>
        </p:nvPicPr>
        <p:blipFill rotWithShape="1">
          <a:blip r:embed="rId5">
            <a:alphaModFix/>
          </a:blip>
          <a:srcRect b="1643" l="3535" r="4047" t="4693"/>
          <a:stretch/>
        </p:blipFill>
        <p:spPr>
          <a:xfrm>
            <a:off x="11633074" y="9153614"/>
            <a:ext cx="4628073" cy="4690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k_pt" id="117" name="Google Shape;11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00" y="67297"/>
            <a:ext cx="4711700" cy="471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ie_cit6_pband" id="118" name="Google Shape;11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2572" y="4258197"/>
            <a:ext cx="4928666" cy="4928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imation2c_AAS2002" id="119" name="Google Shape;119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928910" y="260177"/>
            <a:ext cx="4130289" cy="4130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cs4_Jul99_pahcs" id="120" name="Google Shape;120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332482" y="4122830"/>
            <a:ext cx="4928666" cy="4928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ie_wr104_6ep_OPT" id="121" name="Google Shape;121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02097" y="135864"/>
            <a:ext cx="4893647" cy="48936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ie_wr98a_OPT" id="122" name="Google Shape;122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857544" y="201572"/>
            <a:ext cx="4572002" cy="4572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cs3-2_Jul99_pahcs" id="123" name="Google Shape;123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697200" y="4496541"/>
            <a:ext cx="4613506" cy="461350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412786" y="67297"/>
            <a:ext cx="32619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Lkha 101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17951357" y="278865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WR 140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13274352" y="202271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WR 98a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9033390" y="177799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WR 104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16401610" y="5056268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GCS 3-2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12244972" y="4938748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GCS4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14508997" y="9803361"/>
            <a:ext cx="2609952" cy="52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Red Rectangle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20634673" y="4938748"/>
            <a:ext cx="16774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CIT 6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4507685" y="253999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IRC +10216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1954775" y="5339293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MWC 349a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19803807" y="9658329"/>
            <a:ext cx="19414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VY CMa</a:t>
            </a:r>
            <a:endParaRPr b="1" i="0" sz="2800" u="none" cap="none" strike="noStrike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vhya_m_map" id="135" name="Google Shape;135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5400000">
            <a:off x="7308465" y="9126648"/>
            <a:ext cx="4371976" cy="6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6831761" y="5183104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WR 112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8122853" y="10204266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V Hya</a:t>
            </a:r>
            <a:endParaRPr b="1" i="0" sz="2800" u="none" cap="none" strike="noStrike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lkha_movie_binary" id="138" name="Google Shape;138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9699" y="9442862"/>
            <a:ext cx="7600922" cy="414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 rotWithShape="1">
          <a:blip r:embed="rId15">
            <a:alphaModFix/>
          </a:blip>
          <a:srcRect b="0" l="0" r="61971" t="0"/>
          <a:stretch/>
        </p:blipFill>
        <p:spPr>
          <a:xfrm>
            <a:off x="16617950" y="9398001"/>
            <a:ext cx="4125338" cy="45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 rotWithShape="1">
          <a:blip r:embed="rId15">
            <a:alphaModFix/>
          </a:blip>
          <a:srcRect b="0" l="61971" r="0" t="0"/>
          <a:stretch/>
        </p:blipFill>
        <p:spPr>
          <a:xfrm>
            <a:off x="20310706" y="9521926"/>
            <a:ext cx="3664416" cy="406652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2962102" y="10482707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LkHa 101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 rotWithShape="1">
          <a:blip r:embed="rId16">
            <a:alphaModFix/>
          </a:blip>
          <a:srcRect b="0" l="55352" r="0" t="0"/>
          <a:stretch/>
        </p:blipFill>
        <p:spPr>
          <a:xfrm>
            <a:off x="2845494" y="6130068"/>
            <a:ext cx="4405391" cy="208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16">
            <a:alphaModFix/>
          </a:blip>
          <a:srcRect b="0" l="0" r="67816" t="0"/>
          <a:stretch/>
        </p:blipFill>
        <p:spPr>
          <a:xfrm>
            <a:off x="-68232" y="6085388"/>
            <a:ext cx="3175540" cy="208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774552" y="676625"/>
            <a:ext cx="3847092" cy="29049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/>
          <p:nvPr/>
        </p:nvSpPr>
        <p:spPr>
          <a:xfrm>
            <a:off x="21117732" y="328907"/>
            <a:ext cx="16774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Mira A&amp;B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74" y="10116510"/>
            <a:ext cx="18288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l99_l.eps" id="152" name="Google Shape;15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9267" y="2783014"/>
            <a:ext cx="7359059" cy="5250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n01_k.eps" id="153" name="Google Shape;15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27931" y="2783013"/>
            <a:ext cx="7359057" cy="5250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imation1c_AAS2002.gif" id="154" name="Google Shape;15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567" y="1417886"/>
            <a:ext cx="7775574" cy="777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2763501" y="0"/>
            <a:ext cx="31432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ill Sans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Jul99  K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15471181" y="3156517"/>
            <a:ext cx="31432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Jun01 </a:t>
            </a:r>
            <a:endParaRPr/>
          </a:p>
        </p:txBody>
      </p:sp>
      <p:cxnSp>
        <p:nvCxnSpPr>
          <p:cNvPr id="157" name="Google Shape;157;p17"/>
          <p:cNvCxnSpPr/>
          <p:nvPr/>
        </p:nvCxnSpPr>
        <p:spPr>
          <a:xfrm>
            <a:off x="4575768" y="10433508"/>
            <a:ext cx="5857874" cy="3176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sp>
        <p:nvSpPr>
          <p:cNvPr id="158" name="Google Shape;158;p17"/>
          <p:cNvSpPr txBox="1"/>
          <p:nvPr/>
        </p:nvSpPr>
        <p:spPr>
          <a:xfrm>
            <a:off x="5656726" y="9508065"/>
            <a:ext cx="31432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Gill Sans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8 years</a:t>
            </a:r>
            <a:endParaRPr/>
          </a:p>
        </p:txBody>
      </p:sp>
      <p:cxnSp>
        <p:nvCxnSpPr>
          <p:cNvPr id="159" name="Google Shape;159;p17"/>
          <p:cNvCxnSpPr/>
          <p:nvPr/>
        </p:nvCxnSpPr>
        <p:spPr>
          <a:xfrm rot="5400000">
            <a:off x="8506418" y="11789235"/>
            <a:ext cx="2428874" cy="3174"/>
          </a:xfrm>
          <a:prstGeom prst="straightConnector1">
            <a:avLst/>
          </a:prstGeom>
          <a:solidFill>
            <a:schemeClr val="accent1"/>
          </a:solidFill>
          <a:ln cap="flat" cmpd="sng" w="50800">
            <a:solidFill>
              <a:srgbClr val="7C110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" name="Google Shape;160;p17"/>
          <p:cNvCxnSpPr/>
          <p:nvPr/>
        </p:nvCxnSpPr>
        <p:spPr>
          <a:xfrm rot="5400000">
            <a:off x="9220792" y="11789234"/>
            <a:ext cx="2428874" cy="3176"/>
          </a:xfrm>
          <a:prstGeom prst="straightConnector1">
            <a:avLst/>
          </a:prstGeom>
          <a:solidFill>
            <a:schemeClr val="accent1"/>
          </a:solidFill>
          <a:ln cap="flat" cmpd="sng" w="50800">
            <a:solidFill>
              <a:srgbClr val="7C110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" name="Google Shape;161;p17"/>
          <p:cNvCxnSpPr/>
          <p:nvPr/>
        </p:nvCxnSpPr>
        <p:spPr>
          <a:xfrm rot="5400000">
            <a:off x="9363668" y="11789235"/>
            <a:ext cx="2428874" cy="3174"/>
          </a:xfrm>
          <a:prstGeom prst="straightConnector1">
            <a:avLst/>
          </a:prstGeom>
          <a:solidFill>
            <a:schemeClr val="accent1"/>
          </a:solidFill>
          <a:ln cap="flat" cmpd="sng" w="50800">
            <a:solidFill>
              <a:srgbClr val="7C110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" name="Google Shape;162;p17"/>
          <p:cNvCxnSpPr/>
          <p:nvPr/>
        </p:nvCxnSpPr>
        <p:spPr>
          <a:xfrm rot="5400000">
            <a:off x="14935792" y="11789234"/>
            <a:ext cx="2428874" cy="3176"/>
          </a:xfrm>
          <a:prstGeom prst="straightConnector1">
            <a:avLst/>
          </a:prstGeom>
          <a:solidFill>
            <a:schemeClr val="accent1"/>
          </a:solidFill>
          <a:ln cap="flat" cmpd="sng" w="50800">
            <a:solidFill>
              <a:srgbClr val="7C110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Jul01_l.eps" id="163" name="Google Shape;16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88012" y="2755348"/>
            <a:ext cx="7359059" cy="52504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10854391" y="3197342"/>
            <a:ext cx="31432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Jul99 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19875049" y="3198709"/>
            <a:ext cx="31432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ill Sa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Jul01 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5802282" y="282325"/>
            <a:ext cx="13563008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Gill Sans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Wolf-Rayet 140 (dusting for God’s thumbprint)</a:t>
            </a:r>
            <a:endParaRPr b="1" i="0" sz="5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ul02_l.eps"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8711" y="3370225"/>
            <a:ext cx="10658476" cy="7604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ct05_lp.eps"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7682" y="3240051"/>
            <a:ext cx="10842624" cy="77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4115912" y="3793496"/>
            <a:ext cx="31432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ill Sans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Jul02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1949479" y="3788515"/>
            <a:ext cx="31432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ill Sans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Oct05</a:t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0862897" y="6360264"/>
            <a:ext cx="1143000" cy="1143000"/>
          </a:xfrm>
          <a:prstGeom prst="rect">
            <a:avLst/>
          </a:prstGeom>
          <a:noFill/>
          <a:ln cap="flat" cmpd="sng" w="412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4800"/>
              <a:buFont typeface="Gill Sans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77" name="Google Shape;177;p18"/>
          <p:cNvCxnSpPr/>
          <p:nvPr/>
        </p:nvCxnSpPr>
        <p:spPr>
          <a:xfrm>
            <a:off x="7005272" y="3788515"/>
            <a:ext cx="3857626" cy="2571750"/>
          </a:xfrm>
          <a:prstGeom prst="straightConnector1">
            <a:avLst/>
          </a:prstGeom>
          <a:noFill/>
          <a:ln cap="flat" cmpd="sng" w="41275">
            <a:solidFill>
              <a:srgbClr val="FFC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78" name="Google Shape;178;p18"/>
          <p:cNvCxnSpPr/>
          <p:nvPr/>
        </p:nvCxnSpPr>
        <p:spPr>
          <a:xfrm flipH="1" rot="10800000">
            <a:off x="7005272" y="7503265"/>
            <a:ext cx="3857626" cy="2571750"/>
          </a:xfrm>
          <a:prstGeom prst="straightConnector1">
            <a:avLst/>
          </a:prstGeom>
          <a:noFill/>
          <a:ln cap="flat" cmpd="sng" w="41275">
            <a:solidFill>
              <a:srgbClr val="FFC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descr="wr140_sim.gif" id="179" name="Google Shape;17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15995" y="3700130"/>
            <a:ext cx="6374886" cy="637488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5802282" y="282325"/>
            <a:ext cx="13563008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Gill Sans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Wolf-Rayet 140 (dusting for God’s thumbprint)</a:t>
            </a:r>
            <a:endParaRPr b="1" i="0" sz="5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idx="12" type="sldNum"/>
          </p:nvPr>
        </p:nvSpPr>
        <p:spPr>
          <a:xfrm>
            <a:off x="16076847" y="11822253"/>
            <a:ext cx="354429" cy="30480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2400"/>
              <a:buFont typeface="Gill Sans"/>
              <a:buNone/>
            </a:pPr>
            <a:fld id="{00000000-1234-1234-1234-123412341234}" type="slidenum">
              <a:rPr lang="en-US">
                <a:solidFill>
                  <a:srgbClr val="CE1126"/>
                </a:solidFill>
              </a:rPr>
              <a:t>‹#›</a:t>
            </a:fld>
            <a:endParaRPr>
              <a:solidFill>
                <a:srgbClr val="CE1126"/>
              </a:solidFill>
            </a:endParaRPr>
          </a:p>
        </p:txBody>
      </p:sp>
      <p:pic>
        <p:nvPicPr>
          <p:cNvPr descr="page3image45350912" id="187" name="Google Shape;1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927" y="5184924"/>
            <a:ext cx="3131743" cy="31317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image59042416" id="188" name="Google Shape;1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3497" y="5073111"/>
            <a:ext cx="3243556" cy="3243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image59038608" id="189" name="Google Shape;18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1880" y="5073111"/>
            <a:ext cx="3243556" cy="324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437" y="1400174"/>
            <a:ext cx="12918073" cy="3245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carved pumpkins&#10;&#10;Description automatically generated with medium confidence" id="191" name="Google Shape;191;p19"/>
          <p:cNvPicPr preferRelativeResize="0"/>
          <p:nvPr/>
        </p:nvPicPr>
        <p:blipFill rotWithShape="1">
          <a:blip r:embed="rId7">
            <a:alphaModFix/>
          </a:blip>
          <a:srcRect b="12743" l="0" r="0" t="6043"/>
          <a:stretch/>
        </p:blipFill>
        <p:spPr>
          <a:xfrm>
            <a:off x="13753197" y="1400174"/>
            <a:ext cx="8166446" cy="881132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5802282" y="282325"/>
            <a:ext cx="13563008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Gill Sans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Wolf-Rayet 140 (dusting for God’s thumbprint)</a:t>
            </a:r>
            <a:endParaRPr b="1" i="0" sz="5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0479" y="8752592"/>
            <a:ext cx="11619614" cy="468108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15130324" y="10483455"/>
            <a:ext cx="6158856" cy="646331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Han, Tuthilll et al Nature 2022</a:t>
            </a:r>
            <a:endParaRPr/>
          </a:p>
        </p:txBody>
      </p:sp>
      <p:pic>
        <p:nvPicPr>
          <p:cNvPr descr="A picture containing graphical user interface&#10;&#10;Description automatically generated" id="195" name="Google Shape;19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171955" y="5074750"/>
            <a:ext cx="3243556" cy="3243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R DustERS - News" id="196" name="Google Shape;19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68060" y="220671"/>
            <a:ext cx="9989794" cy="1327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9789063" y="12787344"/>
            <a:ext cx="6158856" cy="646331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Lau et al NatAst 2022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-9699" y="0"/>
            <a:ext cx="24698498" cy="140876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dust</a:t>
            </a:r>
            <a:endParaRPr b="0" i="0" sz="3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red and black image of a red light&#10;&#10;Description automatically generated" id="203" name="Google Shape;2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6793"/>
            <a:ext cx="22194434" cy="1109721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7887795" y="282325"/>
            <a:ext cx="9391994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~160yr of orbit-modulated dust</a:t>
            </a:r>
            <a:endParaRPr b="1" i="0" sz="5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4111168" y="12345714"/>
            <a:ext cx="3239669" cy="65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Image from MIRI</a:t>
            </a:r>
            <a:endParaRPr b="1" i="0" sz="3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14359305" y="12239799"/>
            <a:ext cx="5291512" cy="65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Model from Keck mask/AO</a:t>
            </a:r>
            <a:endParaRPr b="1" i="0" sz="3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